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82" r:id="rId6"/>
    <p:sldId id="261" r:id="rId7"/>
    <p:sldId id="262" r:id="rId8"/>
    <p:sldId id="263" r:id="rId9"/>
    <p:sldId id="264" r:id="rId10"/>
    <p:sldId id="281" r:id="rId11"/>
    <p:sldId id="265" r:id="rId12"/>
    <p:sldId id="266" r:id="rId13"/>
    <p:sldId id="267" r:id="rId14"/>
    <p:sldId id="268" r:id="rId15"/>
    <p:sldId id="26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3256" autoAdjust="0"/>
  </p:normalViewPr>
  <p:slideViewPr>
    <p:cSldViewPr>
      <p:cViewPr varScale="1">
        <p:scale>
          <a:sx n="57" d="100"/>
          <a:sy n="57" d="100"/>
        </p:scale>
        <p:origin x="-486"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60C16D-8541-4A0C-B6A3-7B42660667CB}" type="datetimeFigureOut">
              <a:rPr lang="en-US" smtClean="0"/>
              <a:t>3/12/2013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AE3E3A-1205-459D-8518-71098F5A0C36}" type="slidenum">
              <a:rPr lang="en-US" smtClean="0"/>
              <a:t>‹#›</a:t>
            </a:fld>
            <a:endParaRPr lang="en-US"/>
          </a:p>
        </p:txBody>
      </p:sp>
    </p:spTree>
    <p:extLst>
      <p:ext uri="{BB962C8B-B14F-4D97-AF65-F5344CB8AC3E}">
        <p14:creationId xmlns:p14="http://schemas.microsoft.com/office/powerpoint/2010/main" val="328804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Poll and pollster</a:t>
            </a:r>
            <a:endParaRPr lang="en-US" dirty="0"/>
          </a:p>
        </p:txBody>
      </p:sp>
      <p:sp>
        <p:nvSpPr>
          <p:cNvPr id="4" name="Slide Number Placeholder 3"/>
          <p:cNvSpPr>
            <a:spLocks noGrp="1"/>
          </p:cNvSpPr>
          <p:nvPr>
            <p:ph type="sldNum" sz="quarter" idx="10"/>
          </p:nvPr>
        </p:nvSpPr>
        <p:spPr/>
        <p:txBody>
          <a:bodyPr/>
          <a:lstStyle/>
          <a:p>
            <a:fld id="{09AE3E3A-1205-459D-8518-71098F5A0C36}" type="slidenum">
              <a:rPr lang="en-US" smtClean="0"/>
              <a:t>2</a:t>
            </a:fld>
            <a:endParaRPr lang="en-US"/>
          </a:p>
        </p:txBody>
      </p:sp>
    </p:spTree>
    <p:extLst>
      <p:ext uri="{BB962C8B-B14F-4D97-AF65-F5344CB8AC3E}">
        <p14:creationId xmlns:p14="http://schemas.microsoft.com/office/powerpoint/2010/main" val="3356037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latin typeface="+mn-lt"/>
                <a:ea typeface="+mn-ea"/>
                <a:cs typeface="+mn-cs"/>
              </a:rPr>
              <a:t>An</a:t>
            </a:r>
            <a:r>
              <a:rPr lang="en-US" sz="1200" b="1" i="1" kern="1200" dirty="0" smtClean="0">
                <a:solidFill>
                  <a:schemeClr val="tx1"/>
                </a:solidFill>
                <a:latin typeface="+mn-lt"/>
                <a:ea typeface="+mn-ea"/>
                <a:cs typeface="+mn-cs"/>
              </a:rPr>
              <a:t> interest group</a:t>
            </a:r>
            <a:r>
              <a:rPr lang="en-US" sz="1200" i="1" kern="1200" dirty="0" smtClean="0">
                <a:solidFill>
                  <a:schemeClr val="tx1"/>
                </a:solidFill>
                <a:latin typeface="+mn-lt"/>
                <a:ea typeface="+mn-ea"/>
                <a:cs typeface="+mn-cs"/>
              </a:rPr>
              <a:t> (also called an advocacy group, lobbying group, pressure group, or special interest) is a group, however loosely or tightly organized, that is determined to encourage or prevent changes in public policy without trying to be elected. The textbook used in class defines this as "An organization of people with shared ideas and attitudes who attempt to influence public policy.“</a:t>
            </a:r>
          </a:p>
          <a:p>
            <a:endParaRPr lang="en-US" sz="1200"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http://www.twyman-whitney.com/americancitizen/links/lobbies.htm</a:t>
            </a:r>
          </a:p>
        </p:txBody>
      </p:sp>
      <p:sp>
        <p:nvSpPr>
          <p:cNvPr id="4" name="Slide Number Placeholder 3"/>
          <p:cNvSpPr>
            <a:spLocks noGrp="1"/>
          </p:cNvSpPr>
          <p:nvPr>
            <p:ph type="sldNum" sz="quarter" idx="10"/>
          </p:nvPr>
        </p:nvSpPr>
        <p:spPr/>
        <p:txBody>
          <a:bodyPr/>
          <a:lstStyle/>
          <a:p>
            <a:fld id="{09AE3E3A-1205-459D-8518-71098F5A0C36}" type="slidenum">
              <a:rPr lang="en-US" smtClean="0"/>
              <a:t>4</a:t>
            </a:fld>
            <a:endParaRPr lang="en-US"/>
          </a:p>
        </p:txBody>
      </p:sp>
    </p:spTree>
    <p:extLst>
      <p:ext uri="{BB962C8B-B14F-4D97-AF65-F5344CB8AC3E}">
        <p14:creationId xmlns:p14="http://schemas.microsoft.com/office/powerpoint/2010/main" val="37402340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9AE3E3A-1205-459D-8518-71098F5A0C36}" type="slidenum">
              <a:rPr lang="en-US" smtClean="0"/>
              <a:t>9</a:t>
            </a:fld>
            <a:endParaRPr lang="en-US"/>
          </a:p>
        </p:txBody>
      </p:sp>
    </p:spTree>
    <p:extLst>
      <p:ext uri="{BB962C8B-B14F-4D97-AF65-F5344CB8AC3E}">
        <p14:creationId xmlns:p14="http://schemas.microsoft.com/office/powerpoint/2010/main" val="58758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2A41EA-1549-4E1A-87E8-D7CADB75F334}" type="datetimeFigureOut">
              <a:rPr lang="en-US" smtClean="0"/>
              <a:t>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2886601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2A41EA-1549-4E1A-87E8-D7CADB75F334}" type="datetimeFigureOut">
              <a:rPr lang="en-US" smtClean="0"/>
              <a:t>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2125425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2A41EA-1549-4E1A-87E8-D7CADB75F334}" type="datetimeFigureOut">
              <a:rPr lang="en-US" smtClean="0"/>
              <a:t>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35281216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95263" y="228600"/>
            <a:ext cx="8015287"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0"/>
            <a:ext cx="3886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3886200" cy="4419600"/>
          </a:xfrm>
        </p:spPr>
        <p:txBody>
          <a:bodyPr/>
          <a:lstStyle/>
          <a:p>
            <a:pPr lvl="0"/>
            <a:endParaRPr lang="en-US" noProof="0" smtClean="0"/>
          </a:p>
        </p:txBody>
      </p:sp>
      <p:sp>
        <p:nvSpPr>
          <p:cNvPr id="5" name="Rectangle 8"/>
          <p:cNvSpPr>
            <a:spLocks noGrp="1" noChangeArrowheads="1"/>
          </p:cNvSpPr>
          <p:nvPr>
            <p:ph type="dt" sz="half" idx="10"/>
          </p:nvPr>
        </p:nvSpPr>
        <p:spPr/>
        <p:txBody>
          <a:bodyPr/>
          <a:lstStyle>
            <a:lvl1pPr>
              <a:defRPr/>
            </a:lvl1pPr>
          </a:lstStyle>
          <a:p>
            <a:pPr>
              <a:defRPr/>
            </a:pPr>
            <a:endParaRPr lang="en-US"/>
          </a:p>
        </p:txBody>
      </p:sp>
      <p:sp>
        <p:nvSpPr>
          <p:cNvPr id="6" name="Rectangle 9"/>
          <p:cNvSpPr>
            <a:spLocks noGrp="1" noChangeArrowheads="1"/>
          </p:cNvSpPr>
          <p:nvPr>
            <p:ph type="ftr" sz="quarter" idx="11"/>
          </p:nvPr>
        </p:nvSpPr>
        <p:spPr/>
        <p:txBody>
          <a:bodyPr/>
          <a:lstStyle>
            <a:lvl1pPr>
              <a:defRPr/>
            </a:lvl1pPr>
          </a:lstStyle>
          <a:p>
            <a:pPr>
              <a:defRPr/>
            </a:pPr>
            <a:endParaRPr lang="en-US"/>
          </a:p>
        </p:txBody>
      </p:sp>
      <p:sp>
        <p:nvSpPr>
          <p:cNvPr id="7" name="Rectangle 10"/>
          <p:cNvSpPr>
            <a:spLocks noGrp="1" noChangeArrowheads="1"/>
          </p:cNvSpPr>
          <p:nvPr>
            <p:ph type="sldNum" sz="quarter" idx="12"/>
          </p:nvPr>
        </p:nvSpPr>
        <p:spPr/>
        <p:txBody>
          <a:bodyPr/>
          <a:lstStyle>
            <a:lvl1pPr>
              <a:defRPr/>
            </a:lvl1pPr>
          </a:lstStyle>
          <a:p>
            <a:pPr>
              <a:defRPr/>
            </a:pPr>
            <a:fld id="{DBC604DC-B069-402C-BF49-7F91E9C878BA}" type="slidenum">
              <a:rPr lang="en-US"/>
              <a:pPr>
                <a:defRPr/>
              </a:pPr>
              <a:t>‹#›</a:t>
            </a:fld>
            <a:endParaRPr lang="en-US"/>
          </a:p>
        </p:txBody>
      </p:sp>
    </p:spTree>
    <p:extLst>
      <p:ext uri="{BB962C8B-B14F-4D97-AF65-F5344CB8AC3E}">
        <p14:creationId xmlns:p14="http://schemas.microsoft.com/office/powerpoint/2010/main" val="2486562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2A41EA-1549-4E1A-87E8-D7CADB75F334}" type="datetimeFigureOut">
              <a:rPr lang="en-US" smtClean="0"/>
              <a:t>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139280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2A41EA-1549-4E1A-87E8-D7CADB75F334}" type="datetimeFigureOut">
              <a:rPr lang="en-US" smtClean="0"/>
              <a:t>3/12/2013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1688483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2A41EA-1549-4E1A-87E8-D7CADB75F334}" type="datetimeFigureOut">
              <a:rPr lang="en-US" smtClean="0"/>
              <a:t>3/12/2013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903440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2A41EA-1549-4E1A-87E8-D7CADB75F334}" type="datetimeFigureOut">
              <a:rPr lang="en-US" smtClean="0"/>
              <a:t>3/12/2013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4187433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2A41EA-1549-4E1A-87E8-D7CADB75F334}" type="datetimeFigureOut">
              <a:rPr lang="en-US" smtClean="0"/>
              <a:t>3/12/2013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954227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2A41EA-1549-4E1A-87E8-D7CADB75F334}" type="datetimeFigureOut">
              <a:rPr lang="en-US" smtClean="0"/>
              <a:t>3/12/2013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3974338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2A41EA-1549-4E1A-87E8-D7CADB75F334}" type="datetimeFigureOut">
              <a:rPr lang="en-US" smtClean="0"/>
              <a:t>3/12/2013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2063228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2A41EA-1549-4E1A-87E8-D7CADB75F334}" type="datetimeFigureOut">
              <a:rPr lang="en-US" smtClean="0"/>
              <a:t>3/12/2013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610FC22-2044-4EC1-8CB1-2386D0DFBEFB}" type="slidenum">
              <a:rPr lang="en-US" smtClean="0"/>
              <a:t>‹#›</a:t>
            </a:fld>
            <a:endParaRPr lang="en-US"/>
          </a:p>
        </p:txBody>
      </p:sp>
    </p:spTree>
    <p:extLst>
      <p:ext uri="{BB962C8B-B14F-4D97-AF65-F5344CB8AC3E}">
        <p14:creationId xmlns:p14="http://schemas.microsoft.com/office/powerpoint/2010/main" val="14721963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2A41EA-1549-4E1A-87E8-D7CADB75F334}" type="datetimeFigureOut">
              <a:rPr lang="en-US" smtClean="0"/>
              <a:t>3/12/2013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10FC22-2044-4EC1-8CB1-2386D0DFBEFB}" type="slidenum">
              <a:rPr lang="en-US" smtClean="0"/>
              <a:t>‹#›</a:t>
            </a:fld>
            <a:endParaRPr lang="en-US"/>
          </a:p>
        </p:txBody>
      </p:sp>
    </p:spTree>
    <p:extLst>
      <p:ext uri="{BB962C8B-B14F-4D97-AF65-F5344CB8AC3E}">
        <p14:creationId xmlns:p14="http://schemas.microsoft.com/office/powerpoint/2010/main" val="2016934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Political Process and Media</a:t>
            </a:r>
            <a:endParaRPr lang="en-US" dirty="0"/>
          </a:p>
        </p:txBody>
      </p:sp>
      <p:sp>
        <p:nvSpPr>
          <p:cNvPr id="3" name="Subtitle 2"/>
          <p:cNvSpPr>
            <a:spLocks noGrp="1"/>
          </p:cNvSpPr>
          <p:nvPr>
            <p:ph type="subTitle" idx="1"/>
          </p:nvPr>
        </p:nvSpPr>
        <p:spPr/>
        <p:txBody>
          <a:bodyPr>
            <a:normAutofit fontScale="92500" lnSpcReduction="20000"/>
          </a:bodyPr>
          <a:lstStyle/>
          <a:p>
            <a:r>
              <a:rPr lang="en-US" dirty="0" smtClean="0"/>
              <a:t>TSSBAT:</a:t>
            </a:r>
          </a:p>
          <a:p>
            <a:r>
              <a:rPr lang="en-US" dirty="0" smtClean="0"/>
              <a:t>Make observations on how the media, individuals, and interest groups monitor and influence government. </a:t>
            </a:r>
            <a:endParaRPr lang="en-US" dirty="0"/>
          </a:p>
        </p:txBody>
      </p:sp>
    </p:spTree>
    <p:extLst>
      <p:ext uri="{BB962C8B-B14F-4D97-AF65-F5344CB8AC3E}">
        <p14:creationId xmlns:p14="http://schemas.microsoft.com/office/powerpoint/2010/main" val="13233653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0"/>
            <a:ext cx="7162800" cy="68941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92070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Lobbyist</a:t>
            </a:r>
            <a:endParaRPr lang="en-US" dirty="0"/>
          </a:p>
        </p:txBody>
      </p:sp>
      <p:sp>
        <p:nvSpPr>
          <p:cNvPr id="3" name="Content Placeholder 2"/>
          <p:cNvSpPr>
            <a:spLocks noGrp="1"/>
          </p:cNvSpPr>
          <p:nvPr>
            <p:ph idx="1"/>
          </p:nvPr>
        </p:nvSpPr>
        <p:spPr>
          <a:xfrm>
            <a:off x="457200" y="1600200"/>
            <a:ext cx="3733800" cy="4525963"/>
          </a:xfrm>
        </p:spPr>
        <p:txBody>
          <a:bodyPr/>
          <a:lstStyle/>
          <a:p>
            <a:r>
              <a:rPr lang="en-US" dirty="0" smtClean="0"/>
              <a:t>Attempt to influence legislatures. </a:t>
            </a:r>
          </a:p>
          <a:p>
            <a:endParaRPr lang="en-US" dirty="0"/>
          </a:p>
          <a:p>
            <a:r>
              <a:rPr lang="en-US" dirty="0" smtClean="0"/>
              <a:t>Usually part of an interest group or large corporation.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596390"/>
            <a:ext cx="4907044" cy="3661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21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Code of Hammurabi</a:t>
            </a:r>
            <a:endParaRPr lang="en-US" dirty="0"/>
          </a:p>
        </p:txBody>
      </p:sp>
      <p:sp>
        <p:nvSpPr>
          <p:cNvPr id="3" name="Content Placeholder 2"/>
          <p:cNvSpPr>
            <a:spLocks noGrp="1"/>
          </p:cNvSpPr>
          <p:nvPr>
            <p:ph idx="1"/>
          </p:nvPr>
        </p:nvSpPr>
        <p:spPr/>
        <p:txBody>
          <a:bodyPr/>
          <a:lstStyle/>
          <a:p>
            <a:r>
              <a:rPr lang="en-US" dirty="0" smtClean="0"/>
              <a:t>1</a:t>
            </a:r>
            <a:r>
              <a:rPr lang="en-US" baseline="30000" dirty="0" smtClean="0"/>
              <a:t>st</a:t>
            </a:r>
            <a:r>
              <a:rPr lang="en-US" dirty="0" smtClean="0"/>
              <a:t> government</a:t>
            </a:r>
          </a:p>
          <a:p>
            <a:r>
              <a:rPr lang="en-US" dirty="0" smtClean="0"/>
              <a:t>Ancient Babylon</a:t>
            </a:r>
          </a:p>
          <a:p>
            <a:r>
              <a:rPr lang="en-US" dirty="0" smtClean="0"/>
              <a:t>Eye for </a:t>
            </a:r>
            <a:r>
              <a:rPr lang="en-US" smtClean="0"/>
              <a:t>an eye, tooth for a tooth</a:t>
            </a:r>
            <a:endParaRPr lang="en-US"/>
          </a:p>
        </p:txBody>
      </p:sp>
    </p:spTree>
    <p:extLst>
      <p:ext uri="{BB962C8B-B14F-4D97-AF65-F5344CB8AC3E}">
        <p14:creationId xmlns:p14="http://schemas.microsoft.com/office/powerpoint/2010/main" val="25089633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243629760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7468341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0315473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Public Opinion</a:t>
            </a:r>
            <a:endParaRPr lang="en-US" dirty="0"/>
          </a:p>
        </p:txBody>
      </p:sp>
      <p:pic>
        <p:nvPicPr>
          <p:cNvPr id="1026" name="Picture 2" descr="http://t0.gstatic.com/images?q=tbn:ANd9GcQcnJKf6KHEUxUEWV_pCkwTq8qMy0g8UV6qqgRC14mh4iRyPcR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2663" y="2286000"/>
            <a:ext cx="3081337" cy="3475631"/>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1.gstatic.com/images?q=tbn:ANd9GcQMcpyZZLIajtybi8wJUN8A3EpPm5dGOzicFXEf77wRJbNm4ngJg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357" y="1961455"/>
            <a:ext cx="5680843" cy="4691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3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Media</a:t>
            </a:r>
            <a:endParaRPr lang="en-US" dirty="0"/>
          </a:p>
        </p:txBody>
      </p:sp>
      <p:sp>
        <p:nvSpPr>
          <p:cNvPr id="4" name="AutoShape 2" descr="data:image/jpeg;base64,/9j/4AAQSkZJRgABAQAAAQABAAD/2wCEAAkGBhASDxQQDxAPFA8PEA8QDw8UDw8PDxAPFBAVFBQQFBQXHCYeFxkkGRIUHy8gIycpLCwsFR4xNTAqNSYrLCkBCQoKDgwOFw8PFCkcHBgsKSkpLykpKSkpKSwpKSkpKSkpKSkpLCkpKSkpLCwpKSkpKSkpKSkpLCwpLCwpLCkpKf/AABEIALoBDwMBIgACEQEDEQH/xAAbAAACAwEBAQAAAAAAAAAAAAAAAQIDBAYFB//EAD0QAAIBAgMFBQYEBQMFAQAAAAABAgMRBBIhBQYxQVETImFxgQcyQpGhsRRSwdEjYnKS8DNDgjRzk+HxFf/EABkBAQEBAQEBAAAAAAAAAAAAAAABAgMEBf/EACERAQEAAgICAQUAAAAAAAAAAAABAhEDIRIxUQQUMkFh/9oADAMBAAIRAxEAPwD4aAAAAAAAAAAAAAAAAAAAAAAAAAAAAAAAAAAAAAAAAAAAAAAAAAAAAAAAAAAAAAAAAAAAAAAAAAAAAADCwCAdgsAgHYQAAAAAAAAAAAAAAAAAAAAAAAAAAAAAAAAAAAAAAAAAAEoRbdkrt6Jc2+gESfZS/LL5M9/ZuGp0Wu1jF1JcpfCvBPmdFh8N2lnCClmeVWjq30NSbR897N9H8mDiz6d/+FVX+xP/AMT/AGG9mzXGlJP+h/sa8U2+XgfTZYJfFSi/OC/YpngKPOjT/sj+w8DyfOAO12psvC5G5QUH+aNotenM4ypFJtJ3Sej4XXUzZpZdoDADKkMLAAgGACAYAIAGAgGFgEA7AAgAAAAAAAAAAAAABqN+Bro7JrS4Qdur7q+oFFGlmvrayvwb+x7uytmdm1Utmk4uUbRl3Y66262V/LzLdnbpzUXWqzpqnTSlOOrcu8rQXnwLauKk5XjdNcLPh6geZWpTqVc0ovVpargkzo5bTp06eWMZZoxfeva87ayXqYXiqk/9SUpZPdu72uZa/BlGuG9mIXCrU/uZohvvi1wrVP7mc7lG0XY6Ze0DFr/el66kl7RcVzlF+cIP9DlXErki7Ru3p3jqYtwdTL/DUklGEYLV3u7cWeJYlXWpKFN5b2eVOzlZ2TfK5mqqsIsaINECAD0dg7CrYuvGhQjeU3q/hhDnOT5JBZNo7J2BisTLLhqFWq1xcYNxjpxlLhH1Zp2vupicNDPXVKKuopLEUKk7tP4YSb5cT6XtHauE2dRjhoxc6dNZVDtZxjKrxlUqKLWeT+miRw29W88a9GNKkqEYSlnnCnhoUmpL3bz96T1lxDrcJJ3e3KgFhhxCR9B3P9j+JxUVWxMnh6Ls4pxvWmuqi/dXi/kZvZLsyjUxsq2ISlDDQU4Rauu1lJKMmudu8/NI+2196KEFZPXics89XT08XFMp5VzmB9kGAppWpdo1xlVblf04fQuxG4+BtZYajbpkivsX4zfVfA/Mw0d5U3r/AOjlbt6ZJP05vbXsuw07ulem+TjrH1iz5pt3d+thamSqrp+7NXyy8vHwPuM9rxmrJnI740VXwzpv3o3nB/zLh+q9TeGVntx5MMbNz2+UANoR3eMABpwC7+gFUKMnwi/kXw2bN9F9T14wXT1LIwNaHm09j9W/sbKOyqa5X89TZCi+hbCgwiFDCxXCKN9Irp4dl8aJRVtPFNUsl9JyTf8Ax1+7R5Clb6fU1bY99R6RT9ZcP0ME5Xa83byWnP1Mq1QennqV1uBYmQrPR+QRgihtDsOxVQkVSRfJFMmBjxCPpvsT2lQprFwrqDjVVFZZJSjJLPdNPR8T5niOXqejsLaHY5272lZfIjWPVfZNr7gbDxN5Qi8PN/FRnljf/tyvH0VjjdqexaurywmJoVocUpZqNRL6p/M52e9Mlwb+xowW/NWD0lNeF7ojpvC+23AeyDGOpavKjSpp6zU1Uk1/LFfrY65PC7Nw7pYZNSfv1Lp1Kslzk7fTgunE5SXtAbkmpNLmn+6N9TamDxdNqVSVOvJOMZaOCuvi6r6mXTHxn4+3I7S21hq7cq1OvKo3K041oxilfS0Mr9XfU589vaG6OIpRck6VWEdXKlVjUsurjpJL0PFNR58t77ICQ7BHWez2jXzV6tNPs6VODnK3dzOayx87Zn6XOsxGKlVjGUfiin0Pc9nCvg4UKtKNKjLCqTUbJ1JVG7VpPi5SjZ68rcjLj8NClJ5X7uifJrkeXOy19DDC44ztz8qM1rJu3RMrrVnHVPTzHtPaCMeIwlfI5dnJRSu9Y3S6uN729Axf4Uttu/E1rameNmc1UWt31JSx6hFu/A6ac9vAx8bVZpcFOVvmZydSd22+LbZA7PNQenu/Qz1lHqmeaatm4hwnmXGzCO3p7JhzZY8JSXNfM5h7Vm+bIvaEupodLmgug+3gjmfxkupJYh9QOk/GRF+NRz6rsuhUbAe1MSpVpyXC6S8oRt91cxUnqvJCnUTvfq/q/wDOQqb73y53INsWQrPRkoMrqvRgZ0MEJlCmUzLZMqkBlxHIcZd0K3L1+wSj3SCqUhwkVjiwLJEbjbIgasNtOrC+SpJXjKN7u+WSs16p2MqAaC7Ow7AiSQR2u5e1Zqk4Kcmqad1yim+7Z9OOhvx21G+L+Zw2Ax9SjJum7ZlaS5SXiaZbXcvfi35M4Zcfe49mHNPHVetKu51YU427043bdla/N9DTHBKlFzqTz1XUzRtFJ6Ra6t634cLIw/gZ9u6EYN1YO04ppqErJtSlwVm7PxTOuwu6UcmatN5nyh3V82rv6HOuuM+HBVsO4xzOVkkeNWruXHh0O83g2FDspRpuSla6Tle7WtmfP2d8PTycu5dEAAbcQXYfj6FSRZS4vyKNKZNMpUh5wLrlkZGdSJxkBpjIvhIxwkaabAyyg7Xt0fFOyfDyJYd6lkpd1/0w8UrTfp9xOXffp48kQakyFZ6EiFbh/nUopTBshcCgkVyJyZVOQFU+K9fsWVYd0pctV6/oaanuEHnNAhyBEBcLiYAMaIokiixIsRVFl0QGke7ulslVa+eavCjaVus791eWjfojxlE7XciEVRk769q9P+MLfqY5LrF14cfLOR00YRitEl1skrs0PE908vH1mlxsotPzs72NNKGZJp6WuvE8sfRvTyttTXFHzPG0stSa6Slb5n1PH4dWfA+b7bo2rS8bP/PkejB4+ePNESaEdHlSHGVmRuMotUhlGXoNTaA0JkkzPGqWRkBqpsvjIy0pXaV+fE9uhs2Fk3mfrZfQlHmT91/0Ttw4qSel148glL+I7/yv4unjqatq4fs2nGPckpLS+jcbNfZmJPvLxhB8ungIramV133X6Eosrr8CozoaEK5QSZXJjlIrlIoqT7xqq+6jJD3jXiX3V5GRgkCBiRAMAYABJIiTigJwRfTgVwiaacSi3DUHKcYq15yjFN8E5NJN+Gp9GjsGlRppYWfaKM7uUlFSlK1ru3L7Jo4zdzYlXE4iFKkn70XOoleNKF9Zyfpp1eh1e0oVMFUarJqClZVLN05J+61LhquXHiceX4ez6ea3dNMsNKXvQs+ik5JepJUqkEsq7iXDmjJHeKLV4yTXW552N3jfKRxmL03KN20Male/E4fb+tS/WP6l+L2pUqS1Un0sY9p3vFvjb5HfF4+W7ebJEbE5ETq8yAXACBqRJSIABPQFDoyBJMolma4nX7OrxlSi3xtZnJRny5M14DGuMcvRgdNjss6Uoc7Xj/UuH0uvU5tPWHlKL4cndfc1wx/iZKs+PHuyUlx0T0fh0INkWVV3p6kovQqrvReZRWxJhcRVRkVzLGympIoWHjqXYyXIqw8kted9F1eg8W9TJWYEIaIh2FYkCRQRRdCBGES+nECcI6F0SMUSRVdVvBt2NCnDC4LJ+GlCNSVRXc69SUbSnU1umpLRcrKxv3axCr4JQrJTUa0u7LvJRUVl0OQwlGlOMo1JZJayhPK53eX/AEmlybtZ8tdHfTq9hbHxOGSWIpSpqspTpqTV3lyqV4/C+8tHrqebOdV9HDPepPTXj9gYeUbRgoO2kodyS+XH1OT2hsKvF/w6mdeKSkjvKWGlN2im+vReb5GLHQdGUW1xlGzs7PXl1OWFyXk043DYKa0cZacW1a5m2pQ7l+lvkdtVqKpdKDlNrNbLdrTm+CXgcxi8PdZet/TT/wCHuwxmnz887ty0iJKcWnZ8VoQuRhEACxAXALAADECAsgOD7zIxaCTV1Yo0wkTm9G7crP14fUogy5Pl1Avw9S8fLQdd6GajKzs+f6E8RU0XmAxXM/ag6ppVrZTUIyq9CDlciNNCndRv1f8An0KsS9S6ErZfCzf6hjIJu61RFYxoQERNGrAbPqVp5KUXKbTaV0tF4tpGaBqo0/H62Ks1vtbidnVaMslanOnP8s4yg7dUnxFCmdvurv8AylKOGxVKjUpLuxjKnGaSWmmZM73E7k7JrQVXslSTWsqcnQV/GK7v0J5PT9v5TeF2+IxgdPu77Ocdi7SjT7Ki9e2qpxTXWMfel9F4n0bBbH2dhLTo4PtJpd2q82KafVcUn5I8/b+/GJvlp4fE35JUKz9fdM3P4WcGvyW4zd/BbPwjgqdOrJ5XXnUjGc6kYtSaX5dVdJdFx4nj7e36hWwc52i5xnHs+UovOk2rfy3+Zhw2wNp49t182Gw641KsZKcvCFN2b83ZeJ2uxtm7N2dBKlGMqlu/WqWnVk148IrwRyt+XoxnWpHO4HaspUk8O8qqaKWXO0vzcGk738TOtl575qsXN8alSvay5pKX+eB1WN9oFFPS1vVnEbwbyUaks1JJPnbRM15b9RxuEn7e1HZThT/6mjCPF5b1HLx04nK7SoUoVbRmpJqThKSySlfpfS3FfqS2VvdWou0ZJ05e9CV3HzWujLd4saq1PtY5VKElo6kpPK/hytK3muh2wry5xxO2KNqjfKWvrzPOaPZx9pQunw1R5jgXTDPcLhYDILiGFgEAx2AQEsgmgJKoTjXKUh5QLqlS60/YoY8pKrJyd7L0ArAeUMrABDyhYCx13axGFRry6EbBYCUkIkyNiiSZfTrWMyQ7gaqOZTzwklJO65HsVt5cZOmqdablQUoylBSSWmnLwbXqc/GZfGrpZvRiyVvHkyx9V0OG3slSadD+GmmmlUqVFxurZ7tPyep7e7ntBqvFwjVqy7J3zK7s2lovnr6HBKnDm5E4UoLVXvyd9THg7fcZbfZdsb5wlBqMtetzh9o7yRu7yb9TlatebVu0fr+5jlTfmYnH8rl9Rv09THbccnaPAx/j2ZZRfQWRnSY6cbyWtkcaelR2z3MrtrFpp81y8meBlY02WdM27b/xSy5eGrtryIWMTY1JrgzW2UnEi0SEZCEMQDGIEUTRJMgiSAHSXIXZMmSQ0Kuzl0YdnLo/kaEWRGhk7KX5X8hqhL8v2NqHyGlYvw0+i+aF+Fl4fM2TIyGhkeHfh8xKFjTMpkEVtiGRQDAAAQ7iAB5h5yAEE84s5EAJZxZhAA8wXEBQ7juRGiD/2Q=="/>
          <p:cNvSpPr>
            <a:spLocks noGrp="1" noChangeAspect="1" noChangeArrowheads="1"/>
          </p:cNvSpPr>
          <p:nvPr>
            <p:ph idx="1"/>
          </p:nvPr>
        </p:nvSpPr>
        <p:spPr bwMode="auto">
          <a:xfrm>
            <a:off x="4800600" y="1600200"/>
            <a:ext cx="3886200" cy="45259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r>
              <a:rPr lang="en-US" dirty="0" smtClean="0"/>
              <a:t>Reaches large audiences instantly. </a:t>
            </a:r>
            <a:endParaRPr lang="en-US" dirty="0"/>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9245" y="4191000"/>
            <a:ext cx="388579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09800"/>
            <a:ext cx="5030492"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7283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Interest Group</a:t>
            </a:r>
            <a:endParaRPr lang="en-US" dirty="0"/>
          </a:p>
        </p:txBody>
      </p:sp>
      <p:sp>
        <p:nvSpPr>
          <p:cNvPr id="3" name="Content Placeholder 2"/>
          <p:cNvSpPr>
            <a:spLocks noGrp="1"/>
          </p:cNvSpPr>
          <p:nvPr>
            <p:ph idx="1"/>
          </p:nvPr>
        </p:nvSpPr>
        <p:spPr>
          <a:xfrm>
            <a:off x="457200" y="1600200"/>
            <a:ext cx="3505200" cy="4525963"/>
          </a:xfrm>
        </p:spPr>
        <p:txBody>
          <a:bodyPr>
            <a:normAutofit fontScale="92500" lnSpcReduction="10000"/>
          </a:bodyPr>
          <a:lstStyle/>
          <a:p>
            <a:r>
              <a:rPr lang="en-US" dirty="0"/>
              <a:t>A</a:t>
            </a:r>
            <a:r>
              <a:rPr lang="en-US" dirty="0" smtClean="0"/>
              <a:t>ny </a:t>
            </a:r>
            <a:r>
              <a:rPr lang="en-US" dirty="0"/>
              <a:t>voluntary association that seeks to publicly promote and create advantages for its </a:t>
            </a:r>
            <a:r>
              <a:rPr lang="en-US" dirty="0" smtClean="0"/>
              <a:t>cause</a:t>
            </a:r>
          </a:p>
          <a:p>
            <a:endParaRPr lang="en-US" dirty="0"/>
          </a:p>
          <a:p>
            <a:r>
              <a:rPr lang="en-US" dirty="0" smtClean="0"/>
              <a:t>3 types - Economic, public, and social.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567295"/>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4362" y="35814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http://t1.gstatic.com/images?q=tbn:ANd9GcS39rh4tKg1PJqKCr5H6O7Huw46BeK90Sni-v5DOQFdoTBkYdL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4191000"/>
            <a:ext cx="2143125"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3337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dirty="0" smtClean="0"/>
              <a:t>Propaganda</a:t>
            </a:r>
          </a:p>
        </p:txBody>
      </p:sp>
      <p:sp>
        <p:nvSpPr>
          <p:cNvPr id="21507" name="Text Placeholder 2"/>
          <p:cNvSpPr>
            <a:spLocks noGrp="1"/>
          </p:cNvSpPr>
          <p:nvPr>
            <p:ph type="body" sz="half" idx="1"/>
          </p:nvPr>
        </p:nvSpPr>
        <p:spPr>
          <a:xfrm>
            <a:off x="-304800" y="2819400"/>
            <a:ext cx="3886200" cy="4419600"/>
          </a:xfrm>
        </p:spPr>
        <p:txBody>
          <a:bodyPr/>
          <a:lstStyle/>
          <a:p>
            <a:pPr eaLnBrk="1" hangingPunct="1"/>
            <a:r>
              <a:rPr lang="en-US" smtClean="0"/>
              <a:t>Information given with the intent to influence you to think or feel a certain way. </a:t>
            </a:r>
          </a:p>
          <a:p>
            <a:pPr eaLnBrk="1" hangingPunct="1"/>
            <a:r>
              <a:rPr lang="en-US" smtClean="0"/>
              <a:t>Designed to persuade an audience. </a:t>
            </a:r>
          </a:p>
        </p:txBody>
      </p:sp>
      <p:pic>
        <p:nvPicPr>
          <p:cNvPr id="21508" name="Picture 5" descr="propaganda_carpool.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200400" y="2590800"/>
            <a:ext cx="57150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9" name="Picture 6" descr="imagesCAJ7NOQA.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258050" y="0"/>
            <a:ext cx="188595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0" name="Picture 8" descr="propaganda_wwiii_08.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211931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77123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Effect transition="in" filter="wipe(down)">
                                      <p:cBhvr>
                                        <p:cTn id="7" dur="500"/>
                                        <p:tgtEl>
                                          <p:spTgt spid="21507">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1507">
                                            <p:txEl>
                                              <p:pRg st="1" end="1"/>
                                            </p:txEl>
                                          </p:spTgt>
                                        </p:tgtEl>
                                        <p:attrNameLst>
                                          <p:attrName>style.visibility</p:attrName>
                                        </p:attrNameLst>
                                      </p:cBhvr>
                                      <p:to>
                                        <p:strVal val="visible"/>
                                      </p:to>
                                    </p:set>
                                    <p:animEffect transition="in" filter="wipe(down)">
                                      <p:cBhvr>
                                        <p:cTn id="10" dur="500"/>
                                        <p:tgtEl>
                                          <p:spTgt spid="21507">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1" presetClass="entr" presetSubtype="1" fill="hold" grpId="0" nodeType="clickEffect">
                                  <p:stCondLst>
                                    <p:cond delay="0"/>
                                  </p:stCondLst>
                                  <p:childTnLst>
                                    <p:set>
                                      <p:cBhvr>
                                        <p:cTn id="14" dur="1" fill="hold">
                                          <p:stCondLst>
                                            <p:cond delay="0"/>
                                          </p:stCondLst>
                                        </p:cTn>
                                        <p:tgtEl>
                                          <p:spTgt spid="21506"/>
                                        </p:tgtEl>
                                        <p:attrNameLst>
                                          <p:attrName>style.visibility</p:attrName>
                                        </p:attrNameLst>
                                      </p:cBhvr>
                                      <p:to>
                                        <p:strVal val="visible"/>
                                      </p:to>
                                    </p:set>
                                    <p:animEffect transition="in" filter="wheel(1)">
                                      <p:cBhvr>
                                        <p:cTn id="15" dur="2000"/>
                                        <p:tgtEl>
                                          <p:spTgt spid="215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 Techniques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Assertion</a:t>
            </a:r>
          </a:p>
          <a:p>
            <a:r>
              <a:rPr lang="en-US" dirty="0" smtClean="0"/>
              <a:t>Bandwagon</a:t>
            </a:r>
          </a:p>
          <a:p>
            <a:r>
              <a:rPr lang="en-US" dirty="0" smtClean="0"/>
              <a:t>Glittering </a:t>
            </a:r>
            <a:r>
              <a:rPr lang="en-US" dirty="0" smtClean="0"/>
              <a:t>Generality</a:t>
            </a:r>
          </a:p>
          <a:p>
            <a:r>
              <a:rPr lang="en-US" dirty="0" smtClean="0"/>
              <a:t>Lesser of 2 evils</a:t>
            </a:r>
          </a:p>
          <a:p>
            <a:r>
              <a:rPr lang="en-US" dirty="0" smtClean="0"/>
              <a:t>Pinpointing </a:t>
            </a:r>
            <a:r>
              <a:rPr lang="en-US" dirty="0" smtClean="0"/>
              <a:t>the Enemy</a:t>
            </a:r>
          </a:p>
          <a:p>
            <a:r>
              <a:rPr lang="en-US" dirty="0" smtClean="0"/>
              <a:t>Plain Folks</a:t>
            </a:r>
          </a:p>
          <a:p>
            <a:r>
              <a:rPr lang="en-US" dirty="0" smtClean="0"/>
              <a:t>Stereotyping</a:t>
            </a:r>
          </a:p>
          <a:p>
            <a:r>
              <a:rPr lang="en-US" dirty="0" smtClean="0"/>
              <a:t>Testimonials</a:t>
            </a:r>
          </a:p>
          <a:p>
            <a:r>
              <a:rPr lang="en-US" dirty="0" smtClean="0"/>
              <a:t>Transfer</a:t>
            </a:r>
          </a:p>
          <a:p>
            <a:r>
              <a:rPr lang="en-US" dirty="0" smtClean="0"/>
              <a:t>Name Calling</a:t>
            </a:r>
          </a:p>
          <a:p>
            <a:r>
              <a:rPr lang="en-US" dirty="0"/>
              <a:t>Card </a:t>
            </a:r>
            <a:r>
              <a:rPr lang="en-US" dirty="0" smtClean="0"/>
              <a:t>Stacking</a:t>
            </a:r>
            <a:endParaRPr lang="en-US" dirty="0"/>
          </a:p>
          <a:p>
            <a:endParaRPr lang="en-US" dirty="0"/>
          </a:p>
        </p:txBody>
      </p:sp>
    </p:spTree>
    <p:extLst>
      <p:ext uri="{BB962C8B-B14F-4D97-AF65-F5344CB8AC3E}">
        <p14:creationId xmlns:p14="http://schemas.microsoft.com/office/powerpoint/2010/main" val="2241290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Effect transition="in" filter="fade">
                                      <p:cBhvr>
                                        <p:cTn id="62"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 Money</a:t>
            </a:r>
            <a:endParaRPr lang="en-US" dirty="0"/>
          </a:p>
        </p:txBody>
      </p:sp>
      <p:pic>
        <p:nvPicPr>
          <p:cNvPr id="1026" name="Picture 2" descr="http://t0.gstatic.com/images?q=tbn:ANd9GcR83Eiu5JEQHA5V_BZVL9qV2Z9Yc23t9sY75CFGdi4b_ptn77hog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143" y="1751648"/>
            <a:ext cx="3680175" cy="248412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717673"/>
            <a:ext cx="5257800" cy="41098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1" y="4301403"/>
            <a:ext cx="3979693" cy="25261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4265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Watchdog</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1828800"/>
            <a:ext cx="5238750"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505200"/>
            <a:ext cx="9124950" cy="9124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5413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Action Committee = PAC</a:t>
            </a:r>
            <a:endParaRPr lang="en-US" dirty="0"/>
          </a:p>
        </p:txBody>
      </p:sp>
      <p:sp>
        <p:nvSpPr>
          <p:cNvPr id="3" name="Content Placeholder 2"/>
          <p:cNvSpPr>
            <a:spLocks noGrp="1"/>
          </p:cNvSpPr>
          <p:nvPr>
            <p:ph idx="1"/>
          </p:nvPr>
        </p:nvSpPr>
        <p:spPr>
          <a:xfrm>
            <a:off x="457200" y="1600200"/>
            <a:ext cx="3886200" cy="4525963"/>
          </a:xfrm>
        </p:spPr>
        <p:txBody>
          <a:bodyPr/>
          <a:lstStyle/>
          <a:p>
            <a:r>
              <a:rPr lang="en-US" dirty="0" smtClean="0"/>
              <a:t>Organizations that help candidates fund elections.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838325"/>
            <a:ext cx="4336998" cy="288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3581400"/>
            <a:ext cx="3581401" cy="2604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9909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1237</TotalTime>
  <Words>231</Words>
  <Application>Microsoft Office PowerPoint</Application>
  <PresentationFormat>On-screen Show (4:3)</PresentationFormat>
  <Paragraphs>44</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Political Process and Media</vt:lpstr>
      <vt:lpstr>Public Opinion</vt:lpstr>
      <vt:lpstr>Mass Media</vt:lpstr>
      <vt:lpstr>Interest Group</vt:lpstr>
      <vt:lpstr>Propaganda</vt:lpstr>
      <vt:lpstr>Propaganda Techniques</vt:lpstr>
      <vt:lpstr>Soft Money</vt:lpstr>
      <vt:lpstr>Watchdog</vt:lpstr>
      <vt:lpstr>Political Action Committee = PAC</vt:lpstr>
      <vt:lpstr>PowerPoint Presentation</vt:lpstr>
      <vt:lpstr>Lobbyist</vt:lpstr>
      <vt:lpstr>Code of Hammurabi</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its</dc:creator>
  <cp:lastModifiedBy>its</cp:lastModifiedBy>
  <cp:revision>22</cp:revision>
  <dcterms:created xsi:type="dcterms:W3CDTF">2012-10-23T18:41:47Z</dcterms:created>
  <dcterms:modified xsi:type="dcterms:W3CDTF">2013-03-12T20:03:27Z</dcterms:modified>
</cp:coreProperties>
</file>